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6"/>
  </p:notesMasterIdLst>
  <p:sldIdLst>
    <p:sldId id="256" r:id="rId2"/>
    <p:sldId id="262" r:id="rId3"/>
    <p:sldId id="265" r:id="rId4"/>
    <p:sldId id="261" r:id="rId5"/>
    <p:sldId id="268" r:id="rId6"/>
    <p:sldId id="264" r:id="rId7"/>
    <p:sldId id="266" r:id="rId8"/>
    <p:sldId id="269" r:id="rId9"/>
    <p:sldId id="260" r:id="rId10"/>
    <p:sldId id="257" r:id="rId11"/>
    <p:sldId id="258" r:id="rId12"/>
    <p:sldId id="259" r:id="rId13"/>
    <p:sldId id="263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EFF3F-E344-4B70-AE72-6952403F1565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9CFF5-BBF2-427A-8CE6-E0B13F953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3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CFF5-BBF2-427A-8CE6-E0B13F9531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16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91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68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0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8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95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0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6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3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8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F0C7D2B-AAE5-44C4-9AE2-C9088D804382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9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BBFD-7B9D-4A7B-9FE5-7691E8BE8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Bed Occupancy Alarm clock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BE495-16F5-4F9E-8FCB-D27DF3629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1073" y="3808456"/>
            <a:ext cx="7694272" cy="286125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000" b="1" dirty="0"/>
              <a:t>Getting you out of bed since 2020</a:t>
            </a:r>
          </a:p>
          <a:p>
            <a:pPr>
              <a:spcBef>
                <a:spcPts val="200"/>
              </a:spcBef>
            </a:pPr>
            <a:r>
              <a:rPr lang="en-US" sz="2000" b="1" dirty="0"/>
              <a:t>(kicked you in the behind and left you on the curb wearing pajamas) </a:t>
            </a:r>
          </a:p>
          <a:p>
            <a:endParaRPr lang="en-US" dirty="0"/>
          </a:p>
          <a:p>
            <a:r>
              <a:rPr lang="en-US" sz="1800" dirty="0"/>
              <a:t>Dana Deutsch</a:t>
            </a:r>
          </a:p>
        </p:txBody>
      </p:sp>
    </p:spTree>
    <p:extLst>
      <p:ext uri="{BB962C8B-B14F-4D97-AF65-F5344CB8AC3E}">
        <p14:creationId xmlns:p14="http://schemas.microsoft.com/office/powerpoint/2010/main" val="105555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D75B-C2D2-4B81-A8AB-1188606C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Shortened Example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5B753-DC80-4F42-82CF-6ADF5B45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8" y="2040977"/>
            <a:ext cx="10181202" cy="373717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E8739A7-4F1D-4D36-BBC7-15D10736DFA2}"/>
              </a:ext>
            </a:extLst>
          </p:cNvPr>
          <p:cNvSpPr/>
          <p:nvPr/>
        </p:nvSpPr>
        <p:spPr>
          <a:xfrm>
            <a:off x="1935333" y="2614918"/>
            <a:ext cx="674703" cy="492267"/>
          </a:xfrm>
          <a:prstGeom prst="wedgeRectCallout">
            <a:avLst>
              <a:gd name="adj1" fmla="val -22149"/>
              <a:gd name="adj2" fmla="val 84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Enter Bed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1ECD381-6201-4203-A381-CA773EE9C134}"/>
              </a:ext>
            </a:extLst>
          </p:cNvPr>
          <p:cNvSpPr/>
          <p:nvPr/>
        </p:nvSpPr>
        <p:spPr>
          <a:xfrm>
            <a:off x="2877845" y="2500988"/>
            <a:ext cx="812450" cy="492267"/>
          </a:xfrm>
          <a:prstGeom prst="wedgeRectCallout">
            <a:avLst>
              <a:gd name="adj1" fmla="val -20833"/>
              <a:gd name="adj2" fmla="val 73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Phone Alarm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CE0B8-C8E6-442D-A4AF-EF1247DA93EA}"/>
              </a:ext>
            </a:extLst>
          </p:cNvPr>
          <p:cNvCxnSpPr>
            <a:cxnSpLocks/>
          </p:cNvCxnSpPr>
          <p:nvPr/>
        </p:nvCxnSpPr>
        <p:spPr>
          <a:xfrm>
            <a:off x="2157274" y="4083728"/>
            <a:ext cx="9055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6C9BD-19DC-4E9F-8532-4B5F6EC93A37}"/>
              </a:ext>
            </a:extLst>
          </p:cNvPr>
          <p:cNvSpPr txBox="1"/>
          <p:nvPr/>
        </p:nvSpPr>
        <p:spPr>
          <a:xfrm>
            <a:off x="2102248" y="4005571"/>
            <a:ext cx="1551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47</a:t>
            </a:r>
          </a:p>
          <a:p>
            <a:pPr algn="ctr"/>
            <a:r>
              <a:rPr lang="en-US" dirty="0"/>
              <a:t>Amount Slept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2CD9E-D1A4-4DB2-AE92-B0CDA948B283}"/>
              </a:ext>
            </a:extLst>
          </p:cNvPr>
          <p:cNvSpPr txBox="1"/>
          <p:nvPr/>
        </p:nvSpPr>
        <p:spPr>
          <a:xfrm>
            <a:off x="1793289" y="5982758"/>
            <a:ext cx="788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bed and go to sleep – Woken Up by phone alarm – Turn off but stay in Bed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5BB36B-C110-485F-90FA-1D497121109F}"/>
              </a:ext>
            </a:extLst>
          </p:cNvPr>
          <p:cNvSpPr txBox="1"/>
          <p:nvPr/>
        </p:nvSpPr>
        <p:spPr>
          <a:xfrm>
            <a:off x="7332955" y="337351"/>
            <a:ext cx="4500980" cy="92333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see spikes because I lean on the corner/edge of  the bed where the sensor is located when reaching to turn off the alarms</a:t>
            </a:r>
          </a:p>
        </p:txBody>
      </p:sp>
    </p:spTree>
    <p:extLst>
      <p:ext uri="{BB962C8B-B14F-4D97-AF65-F5344CB8AC3E}">
        <p14:creationId xmlns:p14="http://schemas.microsoft.com/office/powerpoint/2010/main" val="413043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D75B-C2D2-4B81-A8AB-1188606C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Shortened Example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5B753-DC80-4F42-82CF-6ADF5B45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8" y="2043748"/>
            <a:ext cx="10181202" cy="373717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E8739A7-4F1D-4D36-BBC7-15D10736DFA2}"/>
              </a:ext>
            </a:extLst>
          </p:cNvPr>
          <p:cNvSpPr/>
          <p:nvPr/>
        </p:nvSpPr>
        <p:spPr>
          <a:xfrm>
            <a:off x="4119239" y="2549815"/>
            <a:ext cx="674703" cy="492267"/>
          </a:xfrm>
          <a:prstGeom prst="wedgeRectCallout">
            <a:avLst>
              <a:gd name="adj1" fmla="val -24781"/>
              <a:gd name="adj2" fmla="val 12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Exit Bed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1ECD381-6201-4203-A381-CA773EE9C134}"/>
              </a:ext>
            </a:extLst>
          </p:cNvPr>
          <p:cNvSpPr/>
          <p:nvPr/>
        </p:nvSpPr>
        <p:spPr>
          <a:xfrm>
            <a:off x="2896643" y="2349472"/>
            <a:ext cx="812450" cy="492267"/>
          </a:xfrm>
          <a:prstGeom prst="wedgeRectCallout">
            <a:avLst>
              <a:gd name="adj1" fmla="val 19597"/>
              <a:gd name="adj2" fmla="val 15267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Buzzers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CE0B8-C8E6-442D-A4AF-EF1247DA93EA}"/>
              </a:ext>
            </a:extLst>
          </p:cNvPr>
          <p:cNvCxnSpPr>
            <a:cxnSpLocks/>
          </p:cNvCxnSpPr>
          <p:nvPr/>
        </p:nvCxnSpPr>
        <p:spPr>
          <a:xfrm>
            <a:off x="3053918" y="4625704"/>
            <a:ext cx="11795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6C9BD-19DC-4E9F-8532-4B5F6EC93A37}"/>
              </a:ext>
            </a:extLst>
          </p:cNvPr>
          <p:cNvSpPr txBox="1"/>
          <p:nvPr/>
        </p:nvSpPr>
        <p:spPr>
          <a:xfrm>
            <a:off x="2712132" y="4587502"/>
            <a:ext cx="2097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60</a:t>
            </a:r>
          </a:p>
          <a:p>
            <a:pPr algn="ctr"/>
            <a:r>
              <a:rPr lang="en-US" dirty="0"/>
              <a:t>Amount To Wake up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C37A3674-9B3C-47BD-8424-1F3F00D8908D}"/>
              </a:ext>
            </a:extLst>
          </p:cNvPr>
          <p:cNvSpPr/>
          <p:nvPr/>
        </p:nvSpPr>
        <p:spPr>
          <a:xfrm>
            <a:off x="2896643" y="2349472"/>
            <a:ext cx="812450" cy="492267"/>
          </a:xfrm>
          <a:prstGeom prst="wedgeRectCallout">
            <a:avLst>
              <a:gd name="adj1" fmla="val 54563"/>
              <a:gd name="adj2" fmla="val 12381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Buzzers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62CC79CF-B4AA-47C0-BCD7-50CFE1BDF772}"/>
              </a:ext>
            </a:extLst>
          </p:cNvPr>
          <p:cNvSpPr/>
          <p:nvPr/>
        </p:nvSpPr>
        <p:spPr>
          <a:xfrm>
            <a:off x="2896643" y="2349472"/>
            <a:ext cx="812450" cy="492267"/>
          </a:xfrm>
          <a:prstGeom prst="wedgeRectCallout">
            <a:avLst>
              <a:gd name="adj1" fmla="val 100457"/>
              <a:gd name="adj2" fmla="val 13644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Buzzers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A2D459-ED41-4D3F-933D-E0D04E787676}"/>
              </a:ext>
            </a:extLst>
          </p:cNvPr>
          <p:cNvCxnSpPr>
            <a:cxnSpLocks/>
          </p:cNvCxnSpPr>
          <p:nvPr/>
        </p:nvCxnSpPr>
        <p:spPr>
          <a:xfrm>
            <a:off x="3100509" y="4026727"/>
            <a:ext cx="299639" cy="0"/>
          </a:xfrm>
          <a:prstGeom prst="line">
            <a:avLst/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7DB47E-5E4D-4653-8E70-4EFB5C7C31A8}"/>
              </a:ext>
            </a:extLst>
          </p:cNvPr>
          <p:cNvSpPr txBox="1"/>
          <p:nvPr/>
        </p:nvSpPr>
        <p:spPr>
          <a:xfrm>
            <a:off x="3045883" y="391233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131F9-C294-43DE-9868-D5643E61783F}"/>
              </a:ext>
            </a:extLst>
          </p:cNvPr>
          <p:cNvCxnSpPr>
            <a:cxnSpLocks/>
          </p:cNvCxnSpPr>
          <p:nvPr/>
        </p:nvCxnSpPr>
        <p:spPr>
          <a:xfrm>
            <a:off x="3461402" y="4026727"/>
            <a:ext cx="299639" cy="0"/>
          </a:xfrm>
          <a:prstGeom prst="line">
            <a:avLst/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B896FC-1C86-4340-829A-7BA01320021A}"/>
              </a:ext>
            </a:extLst>
          </p:cNvPr>
          <p:cNvCxnSpPr>
            <a:cxnSpLocks/>
          </p:cNvCxnSpPr>
          <p:nvPr/>
        </p:nvCxnSpPr>
        <p:spPr>
          <a:xfrm>
            <a:off x="3819600" y="4026727"/>
            <a:ext cx="299639" cy="0"/>
          </a:xfrm>
          <a:prstGeom prst="line">
            <a:avLst/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7E1EFD-AB8C-4A2D-97CC-90602E863899}"/>
              </a:ext>
            </a:extLst>
          </p:cNvPr>
          <p:cNvSpPr txBox="1"/>
          <p:nvPr/>
        </p:nvSpPr>
        <p:spPr>
          <a:xfrm>
            <a:off x="3415647" y="391233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2B4856-F586-4A92-88C4-3C0E4276F99C}"/>
              </a:ext>
            </a:extLst>
          </p:cNvPr>
          <p:cNvSpPr txBox="1"/>
          <p:nvPr/>
        </p:nvSpPr>
        <p:spPr>
          <a:xfrm>
            <a:off x="3761041" y="391233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EA550D-ABC4-4E4A-8326-E86EF8D4FD2C}"/>
              </a:ext>
            </a:extLst>
          </p:cNvPr>
          <p:cNvSpPr txBox="1"/>
          <p:nvPr/>
        </p:nvSpPr>
        <p:spPr>
          <a:xfrm>
            <a:off x="7332955" y="337351"/>
            <a:ext cx="4500980" cy="92333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see spikes because I lean on the corner/edge of  the bed where the sensor is located when reaching to turn off the alarms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773B1-BD48-4A7A-B69B-92B60B4B0509}"/>
              </a:ext>
            </a:extLst>
          </p:cNvPr>
          <p:cNvSpPr txBox="1"/>
          <p:nvPr/>
        </p:nvSpPr>
        <p:spPr>
          <a:xfrm>
            <a:off x="1793289" y="5982758"/>
            <a:ext cx="878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Snooze rings every 15 seconds after turning off the phone alarm until we leave the bed</a:t>
            </a:r>
          </a:p>
        </p:txBody>
      </p:sp>
    </p:spTree>
    <p:extLst>
      <p:ext uri="{BB962C8B-B14F-4D97-AF65-F5344CB8AC3E}">
        <p14:creationId xmlns:p14="http://schemas.microsoft.com/office/powerpoint/2010/main" val="232800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D75B-C2D2-4B81-A8AB-1188606C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Shortened Example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5B753-DC80-4F42-82CF-6ADF5B45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8" y="2043748"/>
            <a:ext cx="10181202" cy="37371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6C9BD-19DC-4E9F-8532-4B5F6EC93A37}"/>
              </a:ext>
            </a:extLst>
          </p:cNvPr>
          <p:cNvSpPr txBox="1"/>
          <p:nvPr/>
        </p:nvSpPr>
        <p:spPr>
          <a:xfrm>
            <a:off x="3210005" y="4583952"/>
            <a:ext cx="2274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124</a:t>
            </a:r>
          </a:p>
          <a:p>
            <a:pPr algn="ctr"/>
            <a:r>
              <a:rPr lang="en-US" dirty="0"/>
              <a:t>New Time To Wake up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62CC79CF-B4AA-47C0-BCD7-50CFE1BDF772}"/>
              </a:ext>
            </a:extLst>
          </p:cNvPr>
          <p:cNvSpPr/>
          <p:nvPr/>
        </p:nvSpPr>
        <p:spPr>
          <a:xfrm>
            <a:off x="4765251" y="2506065"/>
            <a:ext cx="812450" cy="492267"/>
          </a:xfrm>
          <a:prstGeom prst="wedgeRectCallout">
            <a:avLst>
              <a:gd name="adj1" fmla="val -37224"/>
              <a:gd name="adj2" fmla="val 2643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Buzzers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A2D459-ED41-4D3F-933D-E0D04E787676}"/>
              </a:ext>
            </a:extLst>
          </p:cNvPr>
          <p:cNvCxnSpPr>
            <a:cxnSpLocks/>
          </p:cNvCxnSpPr>
          <p:nvPr/>
        </p:nvCxnSpPr>
        <p:spPr>
          <a:xfrm>
            <a:off x="4831210" y="4005236"/>
            <a:ext cx="299639" cy="0"/>
          </a:xfrm>
          <a:prstGeom prst="line">
            <a:avLst/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7DB47E-5E4D-4653-8E70-4EFB5C7C31A8}"/>
              </a:ext>
            </a:extLst>
          </p:cNvPr>
          <p:cNvSpPr txBox="1"/>
          <p:nvPr/>
        </p:nvSpPr>
        <p:spPr>
          <a:xfrm>
            <a:off x="4793942" y="391233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131F9-C294-43DE-9868-D5643E61783F}"/>
              </a:ext>
            </a:extLst>
          </p:cNvPr>
          <p:cNvCxnSpPr>
            <a:cxnSpLocks/>
          </p:cNvCxnSpPr>
          <p:nvPr/>
        </p:nvCxnSpPr>
        <p:spPr>
          <a:xfrm>
            <a:off x="5184771" y="4005236"/>
            <a:ext cx="299639" cy="0"/>
          </a:xfrm>
          <a:prstGeom prst="line">
            <a:avLst/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7E1EFD-AB8C-4A2D-97CC-90602E863899}"/>
              </a:ext>
            </a:extLst>
          </p:cNvPr>
          <p:cNvSpPr txBox="1"/>
          <p:nvPr/>
        </p:nvSpPr>
        <p:spPr>
          <a:xfrm>
            <a:off x="5130849" y="3912334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0924D4-CB75-40F6-B680-FEC65853AB3C}"/>
              </a:ext>
            </a:extLst>
          </p:cNvPr>
          <p:cNvCxnSpPr>
            <a:cxnSpLocks/>
          </p:cNvCxnSpPr>
          <p:nvPr/>
        </p:nvCxnSpPr>
        <p:spPr>
          <a:xfrm>
            <a:off x="4262223" y="4432809"/>
            <a:ext cx="560453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50C735-0B8D-49AB-88D8-FB6A73DFAAED}"/>
              </a:ext>
            </a:extLst>
          </p:cNvPr>
          <p:cNvSpPr txBox="1"/>
          <p:nvPr/>
        </p:nvSpPr>
        <p:spPr>
          <a:xfrm>
            <a:off x="4323161" y="4063477"/>
            <a:ext cx="43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702A25-400E-43DC-9665-42B100D818B9}"/>
              </a:ext>
            </a:extLst>
          </p:cNvPr>
          <p:cNvCxnSpPr>
            <a:cxnSpLocks/>
          </p:cNvCxnSpPr>
          <p:nvPr/>
        </p:nvCxnSpPr>
        <p:spPr>
          <a:xfrm>
            <a:off x="3038764" y="4670039"/>
            <a:ext cx="24995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CE5C3FA-9468-4DCD-A793-EDBDD3E207F9}"/>
              </a:ext>
            </a:extLst>
          </p:cNvPr>
          <p:cNvSpPr txBox="1"/>
          <p:nvPr/>
        </p:nvSpPr>
        <p:spPr>
          <a:xfrm>
            <a:off x="7332955" y="337351"/>
            <a:ext cx="4500980" cy="92333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see spikes because I lean on the corner/edge of  the bed where the sensor is located when reaching to turn off the alarms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F46AD6-3AC8-4C36-AF4D-A3F5535CF3FF}"/>
              </a:ext>
            </a:extLst>
          </p:cNvPr>
          <p:cNvSpPr txBox="1"/>
          <p:nvPr/>
        </p:nvSpPr>
        <p:spPr>
          <a:xfrm>
            <a:off x="3038764" y="5984627"/>
            <a:ext cx="658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Returning under 2 min will keep reinitializing the snooze cycles</a:t>
            </a:r>
          </a:p>
        </p:txBody>
      </p:sp>
    </p:spTree>
    <p:extLst>
      <p:ext uri="{BB962C8B-B14F-4D97-AF65-F5344CB8AC3E}">
        <p14:creationId xmlns:p14="http://schemas.microsoft.com/office/powerpoint/2010/main" val="311447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D75B-C2D2-4B81-A8AB-1188606C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Shortened Example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5B753-DC80-4F42-82CF-6ADF5B45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8" y="2043748"/>
            <a:ext cx="10181202" cy="373717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12829E-C1F3-441C-89D1-33DEEAAD677A}"/>
              </a:ext>
            </a:extLst>
          </p:cNvPr>
          <p:cNvCxnSpPr>
            <a:cxnSpLocks/>
          </p:cNvCxnSpPr>
          <p:nvPr/>
        </p:nvCxnSpPr>
        <p:spPr>
          <a:xfrm flipV="1">
            <a:off x="5577701" y="4786114"/>
            <a:ext cx="3601810" cy="373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42C671-12EA-4278-92A4-04E145F2FC91}"/>
              </a:ext>
            </a:extLst>
          </p:cNvPr>
          <p:cNvSpPr txBox="1"/>
          <p:nvPr/>
        </p:nvSpPr>
        <p:spPr>
          <a:xfrm>
            <a:off x="6784640" y="478611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650073-4B05-4DA5-8509-4C9EB67C13E5}"/>
              </a:ext>
            </a:extLst>
          </p:cNvPr>
          <p:cNvSpPr txBox="1"/>
          <p:nvPr/>
        </p:nvSpPr>
        <p:spPr>
          <a:xfrm>
            <a:off x="9479986" y="4651567"/>
            <a:ext cx="5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3535B0-1855-4D8E-87A8-738697FA1849}"/>
              </a:ext>
            </a:extLst>
          </p:cNvPr>
          <p:cNvCxnSpPr>
            <a:cxnSpLocks/>
          </p:cNvCxnSpPr>
          <p:nvPr/>
        </p:nvCxnSpPr>
        <p:spPr>
          <a:xfrm>
            <a:off x="9204783" y="4701686"/>
            <a:ext cx="8713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CE5C3FA-9468-4DCD-A793-EDBDD3E207F9}"/>
              </a:ext>
            </a:extLst>
          </p:cNvPr>
          <p:cNvSpPr txBox="1"/>
          <p:nvPr/>
        </p:nvSpPr>
        <p:spPr>
          <a:xfrm>
            <a:off x="7332955" y="337351"/>
            <a:ext cx="4500980" cy="92333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see spikes because I lean on the corner/edge of  the bed where the sensor is located when reaching to turn off the alarms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F46AD6-3AC8-4C36-AF4D-A3F5535CF3FF}"/>
              </a:ext>
            </a:extLst>
          </p:cNvPr>
          <p:cNvSpPr txBox="1"/>
          <p:nvPr/>
        </p:nvSpPr>
        <p:spPr>
          <a:xfrm>
            <a:off x="3227712" y="6063734"/>
            <a:ext cx="573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2min system cycle ends bed can be entered safely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108D0F1D-97E7-43F3-B66E-7FD81A5BAF7B}"/>
              </a:ext>
            </a:extLst>
          </p:cNvPr>
          <p:cNvSpPr/>
          <p:nvPr/>
        </p:nvSpPr>
        <p:spPr>
          <a:xfrm>
            <a:off x="9479986" y="2879942"/>
            <a:ext cx="1027815" cy="494518"/>
          </a:xfrm>
          <a:prstGeom prst="wedgeRectCallout">
            <a:avLst>
              <a:gd name="adj1" fmla="val -36131"/>
              <a:gd name="adj2" fmla="val 31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 bed with no Buzzer</a:t>
            </a:r>
          </a:p>
        </p:txBody>
      </p:sp>
    </p:spTree>
    <p:extLst>
      <p:ext uri="{BB962C8B-B14F-4D97-AF65-F5344CB8AC3E}">
        <p14:creationId xmlns:p14="http://schemas.microsoft.com/office/powerpoint/2010/main" val="4104248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899010-979D-4B62-BBA9-5B34A0693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93841" y="3618713"/>
            <a:ext cx="1022390" cy="1030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E05B86-B89F-4AEF-8542-E84858C11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5" t="17800" r="16109" b="12860"/>
          <a:stretch/>
        </p:blipFill>
        <p:spPr>
          <a:xfrm>
            <a:off x="6144242" y="2525287"/>
            <a:ext cx="1228726" cy="1144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DCB2C7-DD9D-4836-B738-FF005F00DC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079" b="63296" l="25843" r="73159"/>
                    </a14:imgEffect>
                  </a14:imgLayer>
                </a14:imgProps>
              </a:ext>
            </a:extLst>
          </a:blip>
          <a:srcRect l="22929" t="36363" r="21178" b="33603"/>
          <a:stretch/>
        </p:blipFill>
        <p:spPr>
          <a:xfrm>
            <a:off x="6922152" y="1681314"/>
            <a:ext cx="4248201" cy="22827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C818CC-A838-4AB8-A7D4-7D5E3D1B9977}"/>
              </a:ext>
            </a:extLst>
          </p:cNvPr>
          <p:cNvSpPr/>
          <p:nvPr/>
        </p:nvSpPr>
        <p:spPr>
          <a:xfrm>
            <a:off x="7188240" y="3669442"/>
            <a:ext cx="309477" cy="457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FE3BB5-59F2-4318-A6E0-46415FA778FE}"/>
              </a:ext>
            </a:extLst>
          </p:cNvPr>
          <p:cNvSpPr/>
          <p:nvPr/>
        </p:nvSpPr>
        <p:spPr>
          <a:xfrm>
            <a:off x="6777484" y="3233600"/>
            <a:ext cx="821511" cy="791096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A5068E-CC0F-4B8B-808F-F84443841F3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6897792" y="3908843"/>
            <a:ext cx="802481" cy="13128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24AA25-D93C-4F22-B611-BBCDD629746D}"/>
              </a:ext>
            </a:extLst>
          </p:cNvPr>
          <p:cNvCxnSpPr>
            <a:cxnSpLocks/>
            <a:stCxn id="16" idx="7"/>
          </p:cNvCxnSpPr>
          <p:nvPr/>
        </p:nvCxnSpPr>
        <p:spPr>
          <a:xfrm>
            <a:off x="7478687" y="3349453"/>
            <a:ext cx="1567565" cy="4674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218F7F1-AC46-4E2F-A6DF-F3AC6AA63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430" y="3583295"/>
            <a:ext cx="819743" cy="88280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E0954C6-2A74-4599-B96E-8217A20D0B8C}"/>
              </a:ext>
            </a:extLst>
          </p:cNvPr>
          <p:cNvSpPr/>
          <p:nvPr/>
        </p:nvSpPr>
        <p:spPr>
          <a:xfrm>
            <a:off x="1222005" y="3809552"/>
            <a:ext cx="1487483" cy="6700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163C0DD-9E38-4236-8A6C-C64BD566D87A}"/>
              </a:ext>
            </a:extLst>
          </p:cNvPr>
          <p:cNvSpPr/>
          <p:nvPr/>
        </p:nvSpPr>
        <p:spPr>
          <a:xfrm>
            <a:off x="1303946" y="3896999"/>
            <a:ext cx="1323599" cy="49516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Snooze</a:t>
            </a:r>
          </a:p>
        </p:txBody>
      </p:sp>
      <p:sp>
        <p:nvSpPr>
          <p:cNvPr id="27" name="Callout: Double Bent Line with Border and Accent Bar 26">
            <a:extLst>
              <a:ext uri="{FF2B5EF4-FFF2-40B4-BE49-F238E27FC236}">
                <a16:creationId xmlns:a16="http://schemas.microsoft.com/office/drawing/2014/main" id="{A548A0AD-F9F2-445A-A549-0B0DF1B2B469}"/>
              </a:ext>
            </a:extLst>
          </p:cNvPr>
          <p:cNvSpPr/>
          <p:nvPr/>
        </p:nvSpPr>
        <p:spPr>
          <a:xfrm rot="10800000">
            <a:off x="877452" y="1588993"/>
            <a:ext cx="4432143" cy="3149261"/>
          </a:xfrm>
          <a:prstGeom prst="accentBorderCallout3">
            <a:avLst>
              <a:gd name="adj1" fmla="val 69713"/>
              <a:gd name="adj2" fmla="val -11098"/>
              <a:gd name="adj3" fmla="val 87368"/>
              <a:gd name="adj4" fmla="val -21650"/>
              <a:gd name="adj5" fmla="val 85968"/>
              <a:gd name="adj6" fmla="val -32657"/>
              <a:gd name="adj7" fmla="val 71815"/>
              <a:gd name="adj8" fmla="val -35193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9E2B4C8-1D75-4FA0-82C9-9CBC6224EC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573" y="1791855"/>
            <a:ext cx="1922326" cy="14417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9D8CD7-896C-434F-A096-6B22F6751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8995" y="3816928"/>
            <a:ext cx="3465536" cy="2599152"/>
          </a:xfrm>
          <a:prstGeom prst="ellipse">
            <a:avLst/>
          </a:prstGeom>
          <a:ln w="63500" cap="rnd">
            <a:solidFill>
              <a:schemeClr val="accent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51D6E95-04E4-4ED4-8410-0D5BA46A5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42" y="1648540"/>
            <a:ext cx="2118686" cy="1987845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52311E30-B08E-4DE7-97D7-F654FB554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333" y="271064"/>
            <a:ext cx="9875520" cy="939181"/>
          </a:xfrm>
        </p:spPr>
        <p:txBody>
          <a:bodyPr/>
          <a:lstStyle/>
          <a:p>
            <a:pPr algn="ctr"/>
            <a:r>
              <a:rPr lang="en-US" dirty="0"/>
              <a:t>Bed Occupancy Alarm Clock System</a:t>
            </a:r>
          </a:p>
        </p:txBody>
      </p:sp>
    </p:spTree>
    <p:extLst>
      <p:ext uri="{BB962C8B-B14F-4D97-AF65-F5344CB8AC3E}">
        <p14:creationId xmlns:p14="http://schemas.microsoft.com/office/powerpoint/2010/main" val="135224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D042998-84A1-4AE6-8EC7-5BEA938EB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27" y="2752078"/>
            <a:ext cx="6146911" cy="30489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CE115-60AF-4446-817A-FD4854336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2752078"/>
            <a:ext cx="4192480" cy="3342149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EF87337-9D6D-4AC8-AECE-5CDB88F2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2142478"/>
          </a:xfrm>
        </p:spPr>
        <p:txBody>
          <a:bodyPr>
            <a:normAutofit fontScale="90000"/>
          </a:bodyPr>
          <a:lstStyle/>
          <a:p>
            <a:r>
              <a:rPr lang="en-US" dirty="0"/>
              <a:t>If you fall back to sleep after turning off your alarm, or don’t have the motivation to leave the bed, this product is for you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601F16-302B-4B7F-B8A4-03B843991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20" y="3315855"/>
            <a:ext cx="1714179" cy="3048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B37462-D64C-41AC-A515-65D890AA9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8" b="89634" l="1667" r="98000">
                        <a14:foregroundMark x1="70667" y1="58537" x2="79333" y2="31707"/>
                      </a14:backgroundRemoval>
                    </a14:imgEffect>
                  </a14:imgLayer>
                </a14:imgProps>
              </a:ext>
            </a:extLst>
          </a:blip>
          <a:srcRect r="47414"/>
          <a:stretch/>
        </p:blipFill>
        <p:spPr>
          <a:xfrm>
            <a:off x="10407371" y="2315032"/>
            <a:ext cx="1502641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1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CE115-60AF-4446-817A-FD4854336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17" y="2474987"/>
            <a:ext cx="4192480" cy="3342149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dirty="0"/>
              <a:t>Senses when your phone alarm goes off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Short snooze which cant be completely turned off until you leave the bed 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Keeps checking bed status until an hour after you get out of bed before stopping the cycle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EF87337-9D6D-4AC8-AECE-5CDB88F2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560945"/>
          </a:xfrm>
        </p:spPr>
        <p:txBody>
          <a:bodyPr>
            <a:normAutofit/>
          </a:bodyPr>
          <a:lstStyle/>
          <a:p>
            <a:r>
              <a:rPr lang="en-US" dirty="0"/>
              <a:t>The alarm that knows if you left the bed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6149A-0430-4580-9DD6-049DAE49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163" y="2353801"/>
            <a:ext cx="6738010" cy="334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54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A3BC-F5CE-4531-94BA-657F43F2A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75" y="52582"/>
            <a:ext cx="9875520" cy="1356360"/>
          </a:xfrm>
        </p:spPr>
        <p:txBody>
          <a:bodyPr/>
          <a:lstStyle/>
          <a:p>
            <a:r>
              <a:rPr lang="en-US" dirty="0"/>
              <a:t>Components –Sensors and Actuators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1DC77-5A8C-4404-ADA3-1601E24ED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1613" y="2696070"/>
            <a:ext cx="4134034" cy="3100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C46C7-CAC9-4141-A40E-E5C381F47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44" b="12220"/>
          <a:stretch/>
        </p:blipFill>
        <p:spPr>
          <a:xfrm>
            <a:off x="4119507" y="2179316"/>
            <a:ext cx="3168875" cy="400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8064A-9330-40B1-B0FB-AAE9A9F2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404" y="3836480"/>
            <a:ext cx="3302493" cy="2476870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E9570A7-493A-459E-B8B2-B47036C1FEFD}"/>
              </a:ext>
            </a:extLst>
          </p:cNvPr>
          <p:cNvSpPr/>
          <p:nvPr/>
        </p:nvSpPr>
        <p:spPr>
          <a:xfrm>
            <a:off x="470019" y="2363704"/>
            <a:ext cx="1473693" cy="876008"/>
          </a:xfrm>
          <a:prstGeom prst="wedgeRoundRectCallout">
            <a:avLst>
              <a:gd name="adj1" fmla="val 68774"/>
              <a:gd name="adj2" fmla="val 9942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Buzzer and Microphone sensor Under here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94E7B2F-F0EF-4984-A248-503EF1E65097}"/>
              </a:ext>
            </a:extLst>
          </p:cNvPr>
          <p:cNvSpPr/>
          <p:nvPr/>
        </p:nvSpPr>
        <p:spPr>
          <a:xfrm>
            <a:off x="2085239" y="2380702"/>
            <a:ext cx="1222995" cy="290082"/>
          </a:xfrm>
          <a:prstGeom prst="wedgeRoundRectCallout">
            <a:avLst>
              <a:gd name="adj1" fmla="val -18162"/>
              <a:gd name="adj2" fmla="val 26950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Push Button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62053F-E294-4D9A-BB32-433A5D60EEC2}"/>
              </a:ext>
            </a:extLst>
          </p:cNvPr>
          <p:cNvSpPr/>
          <p:nvPr/>
        </p:nvSpPr>
        <p:spPr>
          <a:xfrm>
            <a:off x="5960814" y="4824641"/>
            <a:ext cx="913938" cy="702336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60DB449-1228-4A20-BC58-F738457FDC64}"/>
              </a:ext>
            </a:extLst>
          </p:cNvPr>
          <p:cNvSpPr/>
          <p:nvPr/>
        </p:nvSpPr>
        <p:spPr>
          <a:xfrm>
            <a:off x="4230251" y="4180712"/>
            <a:ext cx="1473693" cy="702336"/>
          </a:xfrm>
          <a:prstGeom prst="wedgeRoundRectCallout">
            <a:avLst>
              <a:gd name="adj1" fmla="val 44957"/>
              <a:gd name="adj2" fmla="val 9129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MSP430 and HX711 Amplifier and ADC Board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58C1AD-9E4D-49E4-834C-D98FD07CD9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0" r="24608" b="11573"/>
          <a:stretch/>
        </p:blipFill>
        <p:spPr>
          <a:xfrm rot="5400000">
            <a:off x="8720158" y="534596"/>
            <a:ext cx="2317840" cy="2985468"/>
          </a:xfrm>
          <a:prstGeom prst="ellipse">
            <a:avLst/>
          </a:prstGeom>
          <a:ln w="63500" cap="rnd">
            <a:solidFill>
              <a:schemeClr val="accent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03710F06-DB4B-4B84-A44B-706AA62431C2}"/>
              </a:ext>
            </a:extLst>
          </p:cNvPr>
          <p:cNvSpPr/>
          <p:nvPr/>
        </p:nvSpPr>
        <p:spPr>
          <a:xfrm>
            <a:off x="8913181" y="3021520"/>
            <a:ext cx="1683315" cy="849253"/>
          </a:xfrm>
          <a:prstGeom prst="wedgeRoundRectCallout">
            <a:avLst>
              <a:gd name="adj1" fmla="val -35899"/>
              <a:gd name="adj2" fmla="val 197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Two 50kg Half Bridges Load Sensors</a:t>
            </a:r>
          </a:p>
        </p:txBody>
      </p:sp>
    </p:spTree>
    <p:extLst>
      <p:ext uri="{BB962C8B-B14F-4D97-AF65-F5344CB8AC3E}">
        <p14:creationId xmlns:p14="http://schemas.microsoft.com/office/powerpoint/2010/main" val="382148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AE29A-85DD-4181-AC60-54211D8EB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74" y="1625600"/>
            <a:ext cx="4882554" cy="45810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F16E98-01BB-41B2-8ACF-5EA03D6E3E84}"/>
              </a:ext>
            </a:extLst>
          </p:cNvPr>
          <p:cNvSpPr/>
          <p:nvPr/>
        </p:nvSpPr>
        <p:spPr>
          <a:xfrm>
            <a:off x="3899488" y="6248400"/>
            <a:ext cx="2307348" cy="29577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Previous Sleep Cycle Info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8596F6-AB6A-41E9-9EA6-B6B3F00EF7E8}"/>
              </a:ext>
            </a:extLst>
          </p:cNvPr>
          <p:cNvSpPr/>
          <p:nvPr/>
        </p:nvSpPr>
        <p:spPr>
          <a:xfrm>
            <a:off x="724949" y="4081566"/>
            <a:ext cx="1917398" cy="37595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Real time ADC Value Plot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D3928B-4117-4ABF-B114-1BF9AE2CBC8C}"/>
              </a:ext>
            </a:extLst>
          </p:cNvPr>
          <p:cNvSpPr/>
          <p:nvPr/>
        </p:nvSpPr>
        <p:spPr>
          <a:xfrm>
            <a:off x="7947516" y="2310961"/>
            <a:ext cx="979909" cy="45904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Current Cycle Info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608EDB-08D5-4E23-8916-B9DC3B40BE95}"/>
              </a:ext>
            </a:extLst>
          </p:cNvPr>
          <p:cNvSpPr/>
          <p:nvPr/>
        </p:nvSpPr>
        <p:spPr>
          <a:xfrm>
            <a:off x="7947516" y="2971361"/>
            <a:ext cx="2248637" cy="4590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 Real Time Entered Bed of Bed Entry Before Alarm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A12AFC-5CA1-4FB9-86AF-715FF9C0DC32}"/>
              </a:ext>
            </a:extLst>
          </p:cNvPr>
          <p:cNvSpPr/>
          <p:nvPr/>
        </p:nvSpPr>
        <p:spPr>
          <a:xfrm>
            <a:off x="7947516" y="3622526"/>
            <a:ext cx="2248637" cy="4590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2. Amount of Time Slept Before Alarm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FA930A-D916-4109-A089-FBC5464C2DFE}"/>
              </a:ext>
            </a:extLst>
          </p:cNvPr>
          <p:cNvSpPr/>
          <p:nvPr/>
        </p:nvSpPr>
        <p:spPr>
          <a:xfrm>
            <a:off x="7947515" y="4273691"/>
            <a:ext cx="2248637" cy="4590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3. How Long It took to Get Up and Stay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B28920-8B91-4959-B9AA-C680EC296DC3}"/>
              </a:ext>
            </a:extLst>
          </p:cNvPr>
          <p:cNvSpPr/>
          <p:nvPr/>
        </p:nvSpPr>
        <p:spPr>
          <a:xfrm>
            <a:off x="3985458" y="1380995"/>
            <a:ext cx="2690550" cy="202832"/>
          </a:xfrm>
          <a:prstGeom prst="roundRect">
            <a:avLst/>
          </a:prstGeom>
          <a:solidFill>
            <a:srgbClr val="EAEAEA">
              <a:alpha val="61176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Connection Info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D7C616-7708-4033-8DEE-D731F793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45" y="-105621"/>
            <a:ext cx="9875520" cy="1356360"/>
          </a:xfrm>
        </p:spPr>
        <p:txBody>
          <a:bodyPr/>
          <a:lstStyle/>
          <a:p>
            <a:r>
              <a:rPr lang="en-US" dirty="0"/>
              <a:t>Components - Display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3A6F8F-E19A-4239-A194-BB94828308BC}"/>
              </a:ext>
            </a:extLst>
          </p:cNvPr>
          <p:cNvSpPr/>
          <p:nvPr/>
        </p:nvSpPr>
        <p:spPr>
          <a:xfrm>
            <a:off x="1935331" y="2259537"/>
            <a:ext cx="796129" cy="437120"/>
          </a:xfrm>
          <a:prstGeom prst="roundRect">
            <a:avLst/>
          </a:prstGeom>
          <a:solidFill>
            <a:srgbClr val="EAEAEA">
              <a:alpha val="61176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Graph</a:t>
            </a:r>
          </a:p>
        </p:txBody>
      </p:sp>
    </p:spTree>
    <p:extLst>
      <p:ext uri="{BB962C8B-B14F-4D97-AF65-F5344CB8AC3E}">
        <p14:creationId xmlns:p14="http://schemas.microsoft.com/office/powerpoint/2010/main" val="294760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Video-labeled">
            <a:hlinkClick r:id="" action="ppaction://media"/>
            <a:extLst>
              <a:ext uri="{FF2B5EF4-FFF2-40B4-BE49-F238E27FC236}">
                <a16:creationId xmlns:a16="http://schemas.microsoft.com/office/drawing/2014/main" id="{7068CA0F-BF66-45C9-A02D-2169CF841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213" y="461916"/>
            <a:ext cx="10549631" cy="59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B6D8-2A7C-4CCE-90E1-DF560F9E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 For Watching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5117E-BC0C-4A76-83C6-1B0BBAC7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32" y="3114290"/>
            <a:ext cx="2943193" cy="1892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FAF71-EE76-48A7-B701-84A0D58F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28" y="2787790"/>
            <a:ext cx="4419918" cy="248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2515-028E-4D13-8356-5327DCFC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F7923-E1E6-4CCC-9C8A-6A4B402C8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55457"/>
            <a:ext cx="5410200" cy="41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84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DF4C3F-E504-4FD3-9737-D84AF6BC9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442" y="967667"/>
            <a:ext cx="6812062" cy="5393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C90F3-0EA0-406B-ACA1-3CC230A0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96" y="289487"/>
            <a:ext cx="9875520" cy="1356360"/>
          </a:xfrm>
        </p:spPr>
        <p:txBody>
          <a:bodyPr/>
          <a:lstStyle/>
          <a:p>
            <a:r>
              <a:rPr lang="en-US" dirty="0"/>
              <a:t>System Components Summery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932F3-1583-47A9-A6DD-0B06CA5F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967848"/>
            <a:ext cx="4325645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MSP430 </a:t>
            </a:r>
          </a:p>
          <a:p>
            <a:r>
              <a:rPr lang="en-US" dirty="0"/>
              <a:t>Half Bridge Load Sensors</a:t>
            </a:r>
          </a:p>
          <a:p>
            <a:r>
              <a:rPr lang="en-US" dirty="0"/>
              <a:t>Amplifier and ADC for Wheatstone Bridge circuit strain gauge signal conditioning</a:t>
            </a:r>
          </a:p>
          <a:p>
            <a:r>
              <a:rPr lang="en-US" dirty="0"/>
              <a:t>Push Button</a:t>
            </a:r>
          </a:p>
          <a:p>
            <a:r>
              <a:rPr lang="en-US" dirty="0"/>
              <a:t>Piezo Buzzer</a:t>
            </a:r>
          </a:p>
          <a:p>
            <a:r>
              <a:rPr lang="en-US" dirty="0"/>
              <a:t>Microphone Sensor </a:t>
            </a:r>
          </a:p>
          <a:p>
            <a:r>
              <a:rPr lang="en-US" dirty="0"/>
              <a:t>Optional: C# Information Display on laptop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2153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11969</TotalTime>
  <Words>432</Words>
  <Application>Microsoft Office PowerPoint</Application>
  <PresentationFormat>Widescreen</PresentationFormat>
  <Paragraphs>71</Paragraphs>
  <Slides>14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Corbel</vt:lpstr>
      <vt:lpstr>Basis</vt:lpstr>
      <vt:lpstr>Bed Occupancy Alarm clock</vt:lpstr>
      <vt:lpstr>If you fall back to sleep after turning off your alarm, or don’t have the motivation to leave the bed, this product is for you </vt:lpstr>
      <vt:lpstr>The alarm that knows if you left the bed</vt:lpstr>
      <vt:lpstr>Components –Sensors and Actuators</vt:lpstr>
      <vt:lpstr>Components - Display</vt:lpstr>
      <vt:lpstr>PowerPoint Presentation</vt:lpstr>
      <vt:lpstr>Thank You  For Watching</vt:lpstr>
      <vt:lpstr>Flow diagram </vt:lpstr>
      <vt:lpstr>System Components Summery</vt:lpstr>
      <vt:lpstr>Shortened Example Cycle</vt:lpstr>
      <vt:lpstr>Shortened Example Cycle</vt:lpstr>
      <vt:lpstr>Shortened Example Cycle</vt:lpstr>
      <vt:lpstr>Shortened Example Cycle</vt:lpstr>
      <vt:lpstr>Bed Occupancy Alarm Clock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Bed Occupancy Alarm System</dc:title>
  <dc:creator>Dana</dc:creator>
  <cp:lastModifiedBy>Dana</cp:lastModifiedBy>
  <cp:revision>42</cp:revision>
  <dcterms:created xsi:type="dcterms:W3CDTF">2020-11-28T07:03:53Z</dcterms:created>
  <dcterms:modified xsi:type="dcterms:W3CDTF">2020-12-11T00:28:14Z</dcterms:modified>
</cp:coreProperties>
</file>